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9" r:id="rId3"/>
    <p:sldMasterId id="2147483671" r:id="rId4"/>
  </p:sldMasterIdLst>
  <p:notesMasterIdLst>
    <p:notesMasterId r:id="rId12"/>
  </p:notesMasterIdLst>
  <p:sldIdLst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11"/>
    <a:srgbClr val="FF1500"/>
    <a:srgbClr val="E10000"/>
    <a:srgbClr val="EA0000"/>
    <a:srgbClr val="FF3400"/>
    <a:srgbClr val="FF7524"/>
    <a:srgbClr val="ED2202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9"/>
    <p:restoredTop sz="94675"/>
  </p:normalViewPr>
  <p:slideViewPr>
    <p:cSldViewPr snapToGrid="0" snapToObjects="1">
      <p:cViewPr>
        <p:scale>
          <a:sx n="77" d="100"/>
          <a:sy n="77" d="100"/>
        </p:scale>
        <p:origin x="-438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435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5FC5D-D649-1F45-8350-0AE678BC6D5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shiti/" TargetMode="External"/><Relationship Id="rId8" Type="http://schemas.openxmlformats.org/officeDocument/2006/relationships/hyperlink" Target="http://www.1ppt.com/fanwen/" TargetMode="External"/><Relationship Id="rId7" Type="http://schemas.openxmlformats.org/officeDocument/2006/relationships/hyperlink" Target="http://www.1ppt.com/ziliao/" TargetMode="External"/><Relationship Id="rId6" Type="http://schemas.openxmlformats.org/officeDocument/2006/relationships/hyperlink" Target="http://www.1ppt.com/xiazai/" TargetMode="External"/><Relationship Id="rId5" Type="http://schemas.openxmlformats.org/officeDocument/2006/relationships/hyperlink" Target="http://www.1ppt.com/tubiao/" TargetMode="External"/><Relationship Id="rId4" Type="http://schemas.openxmlformats.org/officeDocument/2006/relationships/hyperlink" Target="http://www.1ppt.com/beijing/" TargetMode="External"/><Relationship Id="rId3" Type="http://schemas.openxmlformats.org/officeDocument/2006/relationships/hyperlink" Target="http://www.1ppt.com/sucai/" TargetMode="External"/><Relationship Id="rId22" Type="http://schemas.openxmlformats.org/officeDocument/2006/relationships/hyperlink" Target="http://www.1ppt.com/kejian/lishi/" TargetMode="External"/><Relationship Id="rId21" Type="http://schemas.openxmlformats.org/officeDocument/2006/relationships/hyperlink" Target="http://www.1ppt.com/kejian/dili/" TargetMode="External"/><Relationship Id="rId20" Type="http://schemas.openxmlformats.org/officeDocument/2006/relationships/hyperlink" Target="http://www.1ppt.com/kejian/shengwu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huaxue/" TargetMode="External"/><Relationship Id="rId18" Type="http://schemas.openxmlformats.org/officeDocument/2006/relationships/hyperlink" Target="http://www.1ppt.com/kejian/wuli/" TargetMode="External"/><Relationship Id="rId17" Type="http://schemas.openxmlformats.org/officeDocument/2006/relationships/hyperlink" Target="http://www.1ppt.com/kejian/kexue/" TargetMode="External"/><Relationship Id="rId16" Type="http://schemas.openxmlformats.org/officeDocument/2006/relationships/hyperlink" Target="http://www.1ppt.com/kejian/meishu/" TargetMode="External"/><Relationship Id="rId15" Type="http://schemas.openxmlformats.org/officeDocument/2006/relationships/hyperlink" Target="http://www.1ppt.com/kejian/yingyu/" TargetMode="External"/><Relationship Id="rId14" Type="http://schemas.openxmlformats.org/officeDocument/2006/relationships/hyperlink" Target="http://www.1ppt.com/kejian/shuxue/" TargetMode="External"/><Relationship Id="rId13" Type="http://schemas.openxmlformats.org/officeDocument/2006/relationships/hyperlink" Target="http://www.1ppt.com/kejian/yu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n/" TargetMode="External"/><Relationship Id="rId10" Type="http://schemas.openxmlformats.org/officeDocument/2006/relationships/hyperlink" Target="http://www.1ppt.com/jiaoan/" TargetMode="Externa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./sucai/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./beijing/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./tubiao/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./xiazai/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资料：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./ziliao/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范文：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./fanwen/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试卷：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./shiti/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教案：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./jiaoan/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.cn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    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./kejian/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./kejian/yuwen/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./kejian/shuxue/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./kejian/yingyu/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./kejian/meishu/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7"/>
              </a:rPr>
              <a:t>./kejian/kexue/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8"/>
              </a:rPr>
              <a:t>./kejian/wuli/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9"/>
              </a:rPr>
              <a:t>./kejian/huaxue/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20"/>
              </a:rPr>
              <a:t>./kejian/shengwu/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21"/>
              </a:rPr>
              <a:t>./kejian/dili/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22"/>
              </a:rPr>
              <a:t>./kejian/lishi/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670D6-34D2-40AB-98C2-6E02A88F3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675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75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5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5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6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5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5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5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5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5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7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5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5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8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D57802F-7706-432B-862B-9610FF63CD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C41A48A-845A-458C-A747-3A2DCAC610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82BFDE2-C320-47A3-B236-39F5C1F5D7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5" Type="http://schemas.openxmlformats.org/officeDocument/2006/relationships/theme" Target="../theme/theme3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23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image" Target="../media/image10.png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image" Target="../media/image9.png"/><Relationship Id="rId1" Type="http://schemas.openxmlformats.org/officeDocument/2006/relationships/tags" Target="../tags/tag22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314.xml"/><Relationship Id="rId1" Type="http://schemas.openxmlformats.org/officeDocument/2006/relationships/tags" Target="../tags/tag30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323.xml"/><Relationship Id="rId1" Type="http://schemas.openxmlformats.org/officeDocument/2006/relationships/tags" Target="../tags/tag3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image" Target="../media/image10.png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4" Type="http://schemas.openxmlformats.org/officeDocument/2006/relationships/slideLayout" Target="../slideLayouts/slideLayout28.xml"/><Relationship Id="rId13" Type="http://schemas.openxmlformats.org/officeDocument/2006/relationships/tags" Target="../tags/tag340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image" Target="../media/image20.jpeg"/><Relationship Id="rId1" Type="http://schemas.openxmlformats.org/officeDocument/2006/relationships/tags" Target="../tags/tag33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2.xml"/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image" Target="../media/image10.png"/><Relationship Id="rId3" Type="http://schemas.openxmlformats.org/officeDocument/2006/relationships/tags" Target="../tags/tag342.xml"/><Relationship Id="rId2" Type="http://schemas.openxmlformats.org/officeDocument/2006/relationships/image" Target="../media/image21.jpeg"/><Relationship Id="rId1" Type="http://schemas.openxmlformats.org/officeDocument/2006/relationships/tags" Target="../tags/tag34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tags" Target="../tags/tag353.xml"/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354.xml"/><Relationship Id="rId1" Type="http://schemas.openxmlformats.org/officeDocument/2006/relationships/tags" Target="../tags/tag34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0" Type="http://schemas.openxmlformats.org/officeDocument/2006/relationships/slideLayout" Target="../slideLayouts/slideLayout28.xml"/><Relationship Id="rId1" Type="http://schemas.openxmlformats.org/officeDocument/2006/relationships/tags" Target="../tags/tag35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tags" Target="../tags/tag371.xml"/><Relationship Id="rId7" Type="http://schemas.openxmlformats.org/officeDocument/2006/relationships/tags" Target="../tags/tag370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372.xml"/><Relationship Id="rId1" Type="http://schemas.openxmlformats.org/officeDocument/2006/relationships/tags" Target="../tags/tag36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381.xml"/><Relationship Id="rId1" Type="http://schemas.openxmlformats.org/officeDocument/2006/relationships/tags" Target="../tags/tag37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90.xml"/><Relationship Id="rId8" Type="http://schemas.openxmlformats.org/officeDocument/2006/relationships/tags" Target="../tags/tag389.xml"/><Relationship Id="rId7" Type="http://schemas.openxmlformats.org/officeDocument/2006/relationships/tags" Target="../tags/tag388.xml"/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3" Type="http://schemas.openxmlformats.org/officeDocument/2006/relationships/tags" Target="../tags/tag384.xml"/><Relationship Id="rId2" Type="http://schemas.openxmlformats.org/officeDocument/2006/relationships/tags" Target="../tags/tag383.xml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391.xml"/><Relationship Id="rId10" Type="http://schemas.openxmlformats.org/officeDocument/2006/relationships/image" Target="../media/image25.jpeg"/><Relationship Id="rId1" Type="http://schemas.openxmlformats.org/officeDocument/2006/relationships/tags" Target="../tags/tag38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242.xml"/><Relationship Id="rId1" Type="http://schemas.openxmlformats.org/officeDocument/2006/relationships/tags" Target="../tags/tag23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image" Target="../media/image10.png"/><Relationship Id="rId4" Type="http://schemas.openxmlformats.org/officeDocument/2006/relationships/tags" Target="../tags/tag394.xml"/><Relationship Id="rId3" Type="http://schemas.openxmlformats.org/officeDocument/2006/relationships/image" Target="../media/image26.jpeg"/><Relationship Id="rId2" Type="http://schemas.openxmlformats.org/officeDocument/2006/relationships/tags" Target="../tags/tag393.xml"/><Relationship Id="rId1" Type="http://schemas.openxmlformats.org/officeDocument/2006/relationships/tags" Target="../tags/tag39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06.xml"/><Relationship Id="rId8" Type="http://schemas.openxmlformats.org/officeDocument/2006/relationships/tags" Target="../tags/tag405.xml"/><Relationship Id="rId7" Type="http://schemas.openxmlformats.org/officeDocument/2006/relationships/tags" Target="../tags/tag404.xml"/><Relationship Id="rId6" Type="http://schemas.openxmlformats.org/officeDocument/2006/relationships/tags" Target="../tags/tag403.xml"/><Relationship Id="rId5" Type="http://schemas.openxmlformats.org/officeDocument/2006/relationships/tags" Target="../tags/tag402.xml"/><Relationship Id="rId4" Type="http://schemas.openxmlformats.org/officeDocument/2006/relationships/tags" Target="../tags/tag401.xml"/><Relationship Id="rId3" Type="http://schemas.openxmlformats.org/officeDocument/2006/relationships/tags" Target="../tags/tag400.xml"/><Relationship Id="rId2" Type="http://schemas.openxmlformats.org/officeDocument/2006/relationships/tags" Target="../tags/tag399.xml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407.xml"/><Relationship Id="rId10" Type="http://schemas.openxmlformats.org/officeDocument/2006/relationships/image" Target="../media/image27.jpeg"/><Relationship Id="rId1" Type="http://schemas.openxmlformats.org/officeDocument/2006/relationships/tags" Target="../tags/tag39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417.xml"/><Relationship Id="rId10" Type="http://schemas.openxmlformats.org/officeDocument/2006/relationships/image" Target="../media/image28.jpeg"/><Relationship Id="rId1" Type="http://schemas.openxmlformats.org/officeDocument/2006/relationships/tags" Target="../tags/tag40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26.xml"/><Relationship Id="rId8" Type="http://schemas.openxmlformats.org/officeDocument/2006/relationships/tags" Target="../tags/tag425.xml"/><Relationship Id="rId7" Type="http://schemas.openxmlformats.org/officeDocument/2006/relationships/tags" Target="../tags/tag424.xml"/><Relationship Id="rId6" Type="http://schemas.openxmlformats.org/officeDocument/2006/relationships/tags" Target="../tags/tag423.xml"/><Relationship Id="rId5" Type="http://schemas.openxmlformats.org/officeDocument/2006/relationships/tags" Target="../tags/tag422.xml"/><Relationship Id="rId4" Type="http://schemas.openxmlformats.org/officeDocument/2006/relationships/tags" Target="../tags/tag421.xml"/><Relationship Id="rId3" Type="http://schemas.openxmlformats.org/officeDocument/2006/relationships/tags" Target="../tags/tag420.xml"/><Relationship Id="rId2" Type="http://schemas.openxmlformats.org/officeDocument/2006/relationships/tags" Target="../tags/tag419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427.xml"/><Relationship Id="rId1" Type="http://schemas.openxmlformats.org/officeDocument/2006/relationships/tags" Target="../tags/tag41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431.xml"/><Relationship Id="rId4" Type="http://schemas.openxmlformats.org/officeDocument/2006/relationships/tags" Target="../tags/tag430.xml"/><Relationship Id="rId3" Type="http://schemas.openxmlformats.org/officeDocument/2006/relationships/tags" Target="../tags/tag429.xml"/><Relationship Id="rId2" Type="http://schemas.openxmlformats.org/officeDocument/2006/relationships/image" Target="../media/image10.png"/><Relationship Id="rId1" Type="http://schemas.openxmlformats.org/officeDocument/2006/relationships/tags" Target="../tags/tag428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434.xml"/><Relationship Id="rId3" Type="http://schemas.openxmlformats.org/officeDocument/2006/relationships/tags" Target="../tags/tag433.xml"/><Relationship Id="rId2" Type="http://schemas.openxmlformats.org/officeDocument/2006/relationships/image" Target="../media/image10.png"/><Relationship Id="rId1" Type="http://schemas.openxmlformats.org/officeDocument/2006/relationships/tags" Target="../tags/tag43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251.xml"/><Relationship Id="rId1" Type="http://schemas.openxmlformats.org/officeDocument/2006/relationships/tags" Target="../tags/tag24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260.xml"/><Relationship Id="rId1" Type="http://schemas.openxmlformats.org/officeDocument/2006/relationships/tags" Target="../tags/tag25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emf"/><Relationship Id="rId8" Type="http://schemas.openxmlformats.org/officeDocument/2006/relationships/tags" Target="../tags/tag268.xml"/><Relationship Id="rId7" Type="http://schemas.openxmlformats.org/officeDocument/2006/relationships/tags" Target="../tags/tag267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image" Target="../media/image10.png"/><Relationship Id="rId3" Type="http://schemas.openxmlformats.org/officeDocument/2006/relationships/tags" Target="../tags/tag272.xml"/><Relationship Id="rId2" Type="http://schemas.openxmlformats.org/officeDocument/2006/relationships/image" Target="../media/image1.tiff"/><Relationship Id="rId1" Type="http://schemas.openxmlformats.org/officeDocument/2006/relationships/tags" Target="../tags/tag27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285.xml"/><Relationship Id="rId10" Type="http://schemas.openxmlformats.org/officeDocument/2006/relationships/image" Target="../media/image15.jpeg"/><Relationship Id="rId1" Type="http://schemas.openxmlformats.org/officeDocument/2006/relationships/tags" Target="../tags/tag27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image" Target="../media/image10.png"/><Relationship Id="rId1" Type="http://schemas.openxmlformats.org/officeDocument/2006/relationships/tags" Target="../tags/tag28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8" Type="http://schemas.openxmlformats.org/officeDocument/2006/relationships/slideLayout" Target="../slideLayouts/slideLayout28.xml"/><Relationship Id="rId17" Type="http://schemas.openxmlformats.org/officeDocument/2006/relationships/tags" Target="../tags/tag305.xml"/><Relationship Id="rId16" Type="http://schemas.openxmlformats.org/officeDocument/2006/relationships/tags" Target="../tags/tag304.xml"/><Relationship Id="rId15" Type="http://schemas.openxmlformats.org/officeDocument/2006/relationships/tags" Target="../tags/tag303.xml"/><Relationship Id="rId14" Type="http://schemas.openxmlformats.org/officeDocument/2006/relationships/tags" Target="../tags/tag302.xml"/><Relationship Id="rId13" Type="http://schemas.openxmlformats.org/officeDocument/2006/relationships/tags" Target="../tags/tag301.xml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tags" Target="../tags/tag298.xml"/><Relationship Id="rId1" Type="http://schemas.openxmlformats.org/officeDocument/2006/relationships/tags" Target="../tags/tag2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48237" y="2043532"/>
            <a:ext cx="4927600" cy="14986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6017" y="6289255"/>
            <a:ext cx="3653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>
                <a:solidFill>
                  <a:schemeClr val="dk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语文部编</a:t>
            </a:r>
            <a:r>
              <a:rPr lang="zh-CN" altLang="en-US" sz="2000" dirty="0" smtClean="0">
                <a:solidFill>
                  <a:schemeClr val="dk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版三年级上册</a:t>
            </a:r>
            <a:endParaRPr lang="zh-CN" altLang="en-US" sz="2000" dirty="0" smtClean="0">
              <a:solidFill>
                <a:schemeClr val="dk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667018" y="1433027"/>
            <a:ext cx="5037122" cy="4501258"/>
          </a:xfrm>
          <a:prstGeom prst="rect">
            <a:avLst/>
          </a:prstGeom>
        </p:spPr>
      </p:pic>
      <p:sp>
        <p:nvSpPr>
          <p:cNvPr id="8" name="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288471" y="2141466"/>
            <a:ext cx="7562259" cy="1389323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 fontScale="80000"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第六单元 17 古诗三首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288472" y="3577014"/>
            <a:ext cx="7562258" cy="1193124"/>
          </a:xfrm>
          <a:prstGeom prst="rect">
            <a:avLst/>
          </a:prstGeom>
        </p:spPr>
        <p:txBody>
          <a:bodyPr vert="horz" lIns="90000" tIns="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一、望天门山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10242" name="Picture 2" descr="http://s4.sinaimg.cn/middle/49716995t98a3827d50c3&amp;69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4" y="1149178"/>
            <a:ext cx="9645241" cy="532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927351" y="4292603"/>
            <a:ext cx="56642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幼圆" charset="0"/>
              </a:rPr>
              <a:t>天门中断楚江开</a:t>
            </a:r>
            <a:endParaRPr lang="zh-CN" altLang="en-US" sz="44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阅读诗歌 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</p:spTree>
    <p:custDataLst>
      <p:tags r:id="rId10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11266" name="Picture 4" descr="http://v1.qzone.cc/pic/201309/23/17/49/52400eb4b3a41403.jpg!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070"/>
            <a:ext cx="9682842" cy="548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232400" y="5446187"/>
            <a:ext cx="5759451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FFFF"/>
                </a:solidFill>
                <a:latin typeface="幼圆" charset="0"/>
                <a:ea typeface="幼圆" charset="0"/>
              </a:rPr>
              <a:t>碧水东流至此回</a:t>
            </a:r>
            <a:endParaRPr lang="zh-CN" altLang="en-US" sz="4400" b="1" dirty="0">
              <a:solidFill>
                <a:srgbClr val="FFFFFF"/>
              </a:solidFill>
              <a:latin typeface="幼圆" charset="0"/>
              <a:ea typeface="幼圆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阅读诗歌 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</p:spTree>
    <p:custDataLst>
      <p:tags r:id="rId10"/>
    </p:custData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646124" y="1969335"/>
            <a:ext cx="471381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天门中断楚江开，   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碧水东流至此回。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818100" y="4058292"/>
            <a:ext cx="3107267" cy="523220"/>
          </a:xfrm>
          <a:prstGeom prst="rect">
            <a:avLst/>
          </a:prstGeom>
          <a:solidFill>
            <a:srgbClr val="EEECE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从中间断开。</a:t>
            </a:r>
            <a:endParaRPr kumimoji="1"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818100" y="2089297"/>
            <a:ext cx="5712884" cy="954107"/>
          </a:xfrm>
          <a:prstGeom prst="rect">
            <a:avLst/>
          </a:prstGeom>
          <a:solidFill>
            <a:srgbClr val="EEECE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即长江。古代长江中游地带属楚国，所以叫楚江。</a:t>
            </a:r>
            <a:endParaRPr kumimoji="1"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82359" y="4058292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中断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94722" y="1857453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楚江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88419" y="5055877"/>
            <a:ext cx="2016661" cy="1802123"/>
          </a:xfrm>
          <a:prstGeom prst="rect">
            <a:avLst/>
          </a:prstGeom>
        </p:spPr>
      </p:pic>
      <p:sp>
        <p:nvSpPr>
          <p:cNvPr id="13" name="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748846" y="540631"/>
            <a:ext cx="7562259" cy="1389323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字词梳理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920932" y="5494079"/>
            <a:ext cx="7562258" cy="1193124"/>
          </a:xfrm>
          <a:prstGeom prst="rect">
            <a:avLst/>
          </a:prstGeom>
        </p:spPr>
        <p:txBody>
          <a:bodyPr vert="horz" lIns="90000" tIns="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再读诗歌，结合注释理解诗意。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bldLvl="0" animBg="1"/>
      <p:bldP spid="7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2604000" y="568330"/>
            <a:ext cx="779018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幼圆" charset="0"/>
              </a:rPr>
              <a:t>天门山是什么样子的呢？水又是什么样子的？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幼圆" charset="0"/>
              </a:rPr>
              <a:t>用自己的话形容一下。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pic>
        <p:nvPicPr>
          <p:cNvPr id="7" name="Picture 4" descr="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555" y="1618615"/>
            <a:ext cx="3890645" cy="3517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ds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595" y="1624330"/>
            <a:ext cx="4318635" cy="3505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>
            <p:custDataLst>
              <p:tags r:id="rId11"/>
            </p:custDataLst>
          </p:nvPr>
        </p:nvSpPr>
        <p:spPr>
          <a:xfrm>
            <a:off x="1234017" y="5753101"/>
            <a:ext cx="3580130" cy="521970"/>
          </a:xfrm>
          <a:prstGeom prst="rect">
            <a:avLst/>
          </a:prstGeom>
          <a:gradFill>
            <a:gsLst>
              <a:gs pos="0">
                <a:schemeClr val="accent5">
                  <a:lumMod val="110000"/>
                  <a:satMod val="105000"/>
                  <a:tint val="67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  <a:gs pos="0">
                <a:srgbClr val="995CAB">
                  <a:lumMod val="90000"/>
                  <a:lumOff val="10000"/>
                </a:srgbClr>
              </a:gs>
              <a:gs pos="50000">
                <a:srgbClr val="995CAB">
                  <a:lumMod val="95000"/>
                  <a:lumOff val="5000"/>
                </a:srgbClr>
              </a:gs>
              <a:gs pos="100000">
                <a:srgbClr val="995CAB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accent5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FFFF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高大雄伟，陡峭险峻 </a:t>
            </a:r>
            <a:endParaRPr lang="zh-CN" altLang="en-US" sz="2800" b="1" dirty="0">
              <a:solidFill>
                <a:srgbClr val="FFFFFF"/>
              </a:solidFill>
              <a:latin typeface="幼圆" charset="0"/>
              <a:ea typeface="黑体" panose="02010609060101010101" pitchFamily="49" charset="-122"/>
              <a:cs typeface="幼圆" charset="0"/>
              <a:sym typeface="+mn-ea"/>
            </a:endParaRPr>
          </a:p>
        </p:txBody>
      </p:sp>
      <p:sp>
        <p:nvSpPr>
          <p:cNvPr id="11" name="TextBox 10"/>
          <p:cNvSpPr txBox="1"/>
          <p:nvPr>
            <p:custDataLst>
              <p:tags r:id="rId12"/>
            </p:custDataLst>
          </p:nvPr>
        </p:nvSpPr>
        <p:spPr>
          <a:xfrm>
            <a:off x="6776223" y="5720781"/>
            <a:ext cx="1612900" cy="521970"/>
          </a:xfrm>
          <a:prstGeom prst="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50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  <a:gs pos="0">
                <a:srgbClr val="7481A8">
                  <a:lumMod val="90000"/>
                  <a:lumOff val="10000"/>
                </a:srgbClr>
              </a:gs>
              <a:gs pos="50000">
                <a:srgbClr val="7481A8">
                  <a:lumMod val="95000"/>
                  <a:lumOff val="5000"/>
                </a:srgbClr>
              </a:gs>
              <a:gs pos="100000">
                <a:srgbClr val="7481A8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accent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FFFF"/>
                </a:solidFill>
                <a:latin typeface="幼圆" charset="0"/>
                <a:ea typeface="幼圆" charset="0"/>
                <a:sym typeface="+mn-ea"/>
              </a:rPr>
              <a:t>碧绿清澈</a:t>
            </a:r>
            <a:endParaRPr lang="zh-CN" altLang="en-US" sz="2800" b="1" dirty="0">
              <a:solidFill>
                <a:srgbClr val="FFFFFF"/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理解诗歌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520267" y="1866904"/>
            <a:ext cx="5994400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这一句诗让人联想到天门本来就是一个整体，阻挡着汹涌的江流。由于长江怒涛的冲击，“天门”才中间断开而成为东西两山，借山势写出了水的汹涌。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48" y="2084854"/>
            <a:ext cx="5193176" cy="38983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88419" y="5055877"/>
            <a:ext cx="2016661" cy="1802123"/>
          </a:xfrm>
          <a:prstGeom prst="rect">
            <a:avLst/>
          </a:prstGeom>
        </p:spPr>
      </p:pic>
      <p:sp>
        <p:nvSpPr>
          <p:cNvPr id="7" name="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116386" y="560316"/>
            <a:ext cx="7562259" cy="1389323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理解诗歌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113337" y="5664894"/>
            <a:ext cx="7562258" cy="1193124"/>
          </a:xfrm>
          <a:prstGeom prst="rect">
            <a:avLst/>
          </a:prstGeom>
        </p:spPr>
        <p:txBody>
          <a:bodyPr vert="horz" lIns="90000" tIns="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第一句诗会让人联想到什么景象？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191" y="1625851"/>
            <a:ext cx="4831558" cy="321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9" name="矩形 1"/>
          <p:cNvSpPr>
            <a:spLocks noChangeArrowheads="1"/>
          </p:cNvSpPr>
          <p:nvPr/>
        </p:nvSpPr>
        <p:spPr bwMode="auto">
          <a:xfrm>
            <a:off x="897812" y="1102631"/>
            <a:ext cx="647485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chemeClr val="accent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第二句诗中的“回”字有什么作用？</a:t>
            </a:r>
            <a:endParaRPr lang="zh-CN" altLang="en-US" sz="2800" b="1" dirty="0">
              <a:solidFill>
                <a:schemeClr val="accent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12284" y="1896535"/>
            <a:ext cx="501226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一个“回”字，把江水翻滚抛掷、变化无穷的状态全表现出来了，借水势衬出山的奇险。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02010" y="1783662"/>
            <a:ext cx="6096000" cy="21228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雄伟的天门山被长江拦腰劈开，碧绿的江水东流到此，回旋澎湃。</a:t>
            </a:r>
            <a:endParaRPr lang="zh-CN" altLang="en-US" sz="44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文章翻译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16386" name="图片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8264"/>
            <a:ext cx="9402119" cy="528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305724" y="958993"/>
            <a:ext cx="859790" cy="556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幼圆" charset="0"/>
              </a:rPr>
              <a:t>两岸青山相对出</a:t>
            </a:r>
            <a:endParaRPr lang="zh-CN" altLang="en-US" sz="44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阅读诗歌 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</p:spTree>
    <p:custDataLst>
      <p:tags r:id="rId10"/>
    </p:custData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0350"/>
            <a:ext cx="9749481" cy="548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52713" y="2013583"/>
            <a:ext cx="411226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幼圆" charset="0"/>
              </a:rPr>
              <a:t>孤帆一片日边来</a:t>
            </a:r>
            <a:endParaRPr lang="zh-CN" altLang="en-US" sz="44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阅读诗歌 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</p:spTree>
    <p:custDataLst>
      <p:tags r:id="rId10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pic>
        <p:nvPicPr>
          <p:cNvPr id="27650" name="图片 1" descr="0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68" y="1109346"/>
            <a:ext cx="9298404" cy="527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阅读诗歌 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33793" name="图片 96257" descr="相对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50" y="1136821"/>
            <a:ext cx="9403491" cy="539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新课导入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5808133" y="1316571"/>
            <a:ext cx="4607984" cy="233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两岸青山相对出，</a:t>
            </a: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孤帆一片日边来。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"/>
          <p:cNvSpPr txBox="1"/>
          <p:nvPr>
            <p:custDataLst>
              <p:tags r:id="rId1"/>
            </p:custDataLst>
          </p:nvPr>
        </p:nvSpPr>
        <p:spPr>
          <a:xfrm>
            <a:off x="8401051" y="869951"/>
            <a:ext cx="2878667" cy="523220"/>
          </a:xfrm>
          <a:prstGeom prst="rect">
            <a:avLst/>
          </a:prstGeom>
          <a:solidFill>
            <a:srgbClr val="EEECE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突出，出现。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7" name="Picture 2" descr="http://www.lvd.cc/files/essays/201031616255970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35" y="1447257"/>
            <a:ext cx="4127500" cy="421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340851" y="1532471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085418" y="2635256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88419" y="5055877"/>
            <a:ext cx="2016661" cy="1802123"/>
          </a:xfrm>
          <a:prstGeom prst="rect">
            <a:avLst/>
          </a:prstGeom>
        </p:spPr>
      </p:pic>
      <p:sp>
        <p:nvSpPr>
          <p:cNvPr id="13" name="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288471" y="2141466"/>
            <a:ext cx="7562259" cy="1389323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字词梳理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288472" y="3577014"/>
            <a:ext cx="7562258" cy="1193124"/>
          </a:xfrm>
          <a:prstGeom prst="rect">
            <a:avLst/>
          </a:prstGeom>
        </p:spPr>
        <p:txBody>
          <a:bodyPr vert="horz" lIns="90000" tIns="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单独、一个。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55367" y="1164479"/>
            <a:ext cx="10800492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为什么李白不说“两岸青山相对立”而说“两岸青山相对出”？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99103" y="1982564"/>
            <a:ext cx="6335183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本句诗写远望天门山所见的雄姿，这里的“出”字使本来静止不动的山有了动态美，不但逼真地表现了舟行途中天门山特有的姿态，而且寓含了诗人的喜悦之情。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28" y="1856255"/>
            <a:ext cx="5477937" cy="410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理解诗歌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62487" y="702733"/>
            <a:ext cx="52876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幼圆" charset="0"/>
              </a:rPr>
              <a:t>诗的三、四两句有什么联系？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83566" y="1355814"/>
            <a:ext cx="7298267" cy="2889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这两句是一个不可分割的整体，上句写远望天门山所见的雄姿。下句则点明“望”的立脚点是“日边来”的“一片孤帆”。描绘出了孤帆乘风破浪，越来越靠近天门山的情景。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pic>
        <p:nvPicPr>
          <p:cNvPr id="5" name="Picture 2" descr="2007012811025118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79" y="1905575"/>
            <a:ext cx="3644840" cy="34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理解诗歌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125362" y="1656207"/>
            <a:ext cx="7018638" cy="2730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幼圆" charset="0"/>
                <a:sym typeface="+mn-ea"/>
              </a:rPr>
              <a:t>两岸青山相对耸立，一叶孤舟乘风破浪，从水天相接的天边驶来</a:t>
            </a:r>
            <a:r>
              <a:rPr kumimoji="1" lang="zh-CN" altLang="en-US" sz="4400" b="1" dirty="0">
                <a:solidFill>
                  <a:srgbClr val="000000"/>
                </a:solidFill>
                <a:latin typeface="幼圆" charset="0"/>
                <a:ea typeface="幼圆" charset="0"/>
                <a:sym typeface="+mn-ea"/>
              </a:rPr>
              <a:t>。</a:t>
            </a:r>
            <a:endParaRPr kumimoji="1" lang="zh-CN" altLang="en-US" sz="4400" b="1" dirty="0">
              <a:solidFill>
                <a:srgbClr val="000000"/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文章翻译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38351" y="1727200"/>
            <a:ext cx="230293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天门中断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88474" y="1682751"/>
            <a:ext cx="18245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楚江开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44700" y="2567517"/>
            <a:ext cx="230293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碧水东流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94825" y="2523067"/>
            <a:ext cx="18245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至此回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126825" y="2125133"/>
            <a:ext cx="229023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山水相映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063751" y="3661833"/>
            <a:ext cx="13038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青山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233333" y="3634317"/>
            <a:ext cx="182245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相对出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099733" y="4495800"/>
            <a:ext cx="13292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孤帆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184658" y="4430185"/>
            <a:ext cx="18245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日边来 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6212425" y="4061885"/>
            <a:ext cx="22881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以动写静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0344151" y="1534584"/>
            <a:ext cx="77681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孤帆乘风破浪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9717625" y="1534584"/>
            <a:ext cx="7493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长江灵秀浩荡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88419" y="5055877"/>
            <a:ext cx="2016661" cy="1802123"/>
          </a:xfrm>
          <a:prstGeom prst="rect">
            <a:avLst/>
          </a:prstGeom>
        </p:spPr>
      </p:pic>
      <p:sp>
        <p:nvSpPr>
          <p:cNvPr id="36" name="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67926" y="51681"/>
            <a:ext cx="7562259" cy="1389323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课堂小结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副标题 2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14612" y="1407219"/>
            <a:ext cx="7562258" cy="1193124"/>
          </a:xfrm>
          <a:prstGeom prst="rect">
            <a:avLst/>
          </a:prstGeom>
        </p:spPr>
        <p:txBody>
          <a:bodyPr vert="horz" lIns="90000" tIns="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</a:rPr>
              <a:t>望天门山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  <p:bldP spid="10" grpId="0"/>
      <p:bldP spid="11" grpId="0"/>
      <p:bldP spid="30" grpId="0"/>
      <p:bldP spid="31" grpId="0"/>
      <p:bldP spid="32" grpId="0"/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9179" y="421975"/>
            <a:ext cx="2927852" cy="2616379"/>
          </a:xfrm>
          <a:prstGeom prst="rect">
            <a:avLst/>
          </a:prstGeom>
        </p:spPr>
      </p:pic>
      <p:sp>
        <p:nvSpPr>
          <p:cNvPr id="30" name="标题 29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311246" y="2153955"/>
            <a:ext cx="7561907" cy="1360084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</a:rPr>
              <a:t>谢谢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32771" name="图片 95235" descr="山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79" y="1600201"/>
            <a:ext cx="9310950" cy="464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新课导入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34817" name="图片 97281" descr="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60" y="507118"/>
            <a:ext cx="7379959" cy="635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新课导入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9"/>
          <a:stretch>
            <a:fillRect/>
          </a:stretch>
        </p:blipFill>
        <p:spPr bwMode="auto">
          <a:xfrm>
            <a:off x="0" y="1050325"/>
            <a:ext cx="9489990" cy="533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940920" y="-242338"/>
            <a:ext cx="3543928" cy="2214880"/>
          </a:xfrm>
          <a:prstGeom prst="rect">
            <a:avLst/>
          </a:prstGeom>
          <a:solidFill>
            <a:schemeClr val="lt1">
              <a:alpha val="3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r>
              <a:rPr lang="zh-CN" altLang="en-US" sz="3200" b="1" u="sng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天门</a:t>
            </a:r>
            <a:r>
              <a:rPr lang="zh-CN" altLang="en-US" sz="3200" b="1" u="sng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山</a:t>
            </a:r>
            <a:endParaRPr lang="en-US" altLang="zh-CN" sz="3200" b="1" u="sng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</a:t>
            </a:r>
            <a:endParaRPr lang="zh-CN" altLang="en-US" sz="4400" b="1" dirty="0" smtClean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5125" name="矩形 2"/>
          <p:cNvSpPr>
            <a:spLocks noChangeArrowheads="1"/>
          </p:cNvSpPr>
          <p:nvPr/>
        </p:nvSpPr>
        <p:spPr bwMode="auto">
          <a:xfrm>
            <a:off x="80645" y="3977005"/>
            <a:ext cx="7072630" cy="1641475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在安徽省和县与当涂县西南的长江两岸，在江北的叫西梁山，在江南的叫东梁山。两山隔江相对，形同门户，所以叫天门山。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5713095" y="2592705"/>
            <a:ext cx="1631950" cy="13843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写作背景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clrChange>
              <a:clrFrom>
                <a:srgbClr val="FEFDFC"/>
              </a:clrFrom>
              <a:clrTo>
                <a:srgbClr val="FEFD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846" y="976812"/>
            <a:ext cx="2257907" cy="2865031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88419" y="5055877"/>
            <a:ext cx="2016661" cy="1802123"/>
          </a:xfrm>
          <a:prstGeom prst="rect">
            <a:avLst/>
          </a:prstGeom>
        </p:spPr>
      </p:pic>
      <p:sp>
        <p:nvSpPr>
          <p:cNvPr id="5" name="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288471" y="2141466"/>
            <a:ext cx="7562259" cy="1389323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作者简介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288472" y="3577014"/>
            <a:ext cx="7562258" cy="1193124"/>
          </a:xfrm>
          <a:prstGeom prst="rect">
            <a:avLst/>
          </a:prstGeom>
        </p:spPr>
        <p:txBody>
          <a:bodyPr vert="horz" lIns="90000" tIns="0" rIns="90000" bIns="46800" rtlCol="0">
            <a:normAutofit fontScale="70000"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作家名片：李白（701—762），字太白，号青莲居士。唐朝伟大的浪漫主义诗人，被后人誉为“诗仙”。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主要作品：《蜀道难》《将进酒》《梦游天姥吟留别》等。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2388867" y="2282544"/>
            <a:ext cx="980008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         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素材：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./sucai/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背景：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./beijing/               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图表：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./tubiao/     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./xiazai/                 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 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资料：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./ziliao/               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范文：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./fanwen/            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试卷：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./shiti/                 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教案：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./jiaoan/              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论坛：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.cn                                 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语文课件：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./kejian/yuwen/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数学课件：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./kejian/shuxue/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英语课件：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./kejian/yingyu/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美术课件：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./kejian/meishu/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科学课件：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./kejian/kexue/ 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物理课件：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./kejian/wuli/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化学课件：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./kejian/huaxue/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生物课件：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./kejian/shengwu/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地理课件：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./kejian/dili/          </a:t>
            </a:r>
            <a:r>
              <a:rPr lang="zh-CN" altLang="en-US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历史课件：</a:t>
            </a:r>
            <a:r>
              <a:rPr lang="en-US" altLang="zh-CN" sz="100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./kejian/lishi/        </a:t>
            </a:r>
            <a:endParaRPr lang="en-US" altLang="zh-CN" sz="100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7174" name="TextBox 1"/>
          <p:cNvSpPr txBox="1">
            <a:spLocks noChangeArrowheads="1"/>
          </p:cNvSpPr>
          <p:nvPr/>
        </p:nvSpPr>
        <p:spPr bwMode="auto">
          <a:xfrm>
            <a:off x="5173345" y="1268730"/>
            <a:ext cx="6677660" cy="313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李白</a:t>
            </a:r>
            <a:r>
              <a:rPr lang="en-US" altLang="zh-CN" sz="3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25</a:t>
            </a:r>
            <a:r>
              <a:rPr lang="zh-CN" altLang="en-US" sz="3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岁时第一次离开自己的家乡前去洞庭湖游览，接着又兴致勃勃地乘船沿着长江顺流而下，看到了长江两岸的风景，被眼前雄奇秀美的景色吸引住了，于是写下了一首流传千古的诗</a:t>
            </a:r>
            <a:r>
              <a:rPr lang="en-US" altLang="zh-CN" sz="3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——《</a:t>
            </a:r>
            <a:r>
              <a:rPr lang="zh-CN" altLang="en-US" sz="3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望天门山</a:t>
            </a:r>
            <a:r>
              <a:rPr lang="en-US" altLang="zh-CN" sz="3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》</a:t>
            </a:r>
            <a:r>
              <a:rPr lang="zh-CN" altLang="en-US" sz="3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。</a:t>
            </a:r>
            <a:endParaRPr lang="zh-CN" altLang="en-US" sz="30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pic>
        <p:nvPicPr>
          <p:cNvPr id="7175" name="Picture 2" descr="http://p0.so.qhimg.com/t0119b9ab725616c3b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268730"/>
            <a:ext cx="4507865" cy="380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作者简介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88419" y="5055877"/>
            <a:ext cx="2016661" cy="1802123"/>
          </a:xfrm>
          <a:prstGeom prst="rect">
            <a:avLst/>
          </a:prstGeom>
        </p:spPr>
      </p:pic>
      <p:sp>
        <p:nvSpPr>
          <p:cNvPr id="8" name="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288471" y="2141466"/>
            <a:ext cx="7562259" cy="1389323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字词梳理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288472" y="3577014"/>
            <a:ext cx="7562258" cy="1193124"/>
          </a:xfrm>
          <a:prstGeom prst="rect">
            <a:avLst/>
          </a:prstGeom>
        </p:spPr>
        <p:txBody>
          <a:bodyPr vert="horz" lIns="90000" tIns="0" rIns="90000" bIns="46800" rtlCol="0">
            <a:normAutofit fontScale="60000"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澎湃    亦  妆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断  楚  碧  孤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饮  蒙  欲  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/>
          <p:cNvSpPr/>
          <p:nvPr>
            <p:custDataLst>
              <p:tags r:id="rId1"/>
            </p:custDataLst>
          </p:nvPr>
        </p:nvSpPr>
        <p:spPr>
          <a:xfrm rot="15514456">
            <a:off x="11455400" y="6333490"/>
            <a:ext cx="84455" cy="85725"/>
          </a:xfrm>
          <a:custGeom>
            <a:avLst/>
            <a:gdLst>
              <a:gd name="connsiteX0" fmla="*/ 0 w 102616"/>
              <a:gd name="connsiteY0" fmla="*/ 61595 h 103759"/>
              <a:gd name="connsiteX1" fmla="*/ 61595 w 102616"/>
              <a:gd name="connsiteY1" fmla="*/ 0 h 103759"/>
              <a:gd name="connsiteX2" fmla="*/ 102616 w 102616"/>
              <a:gd name="connsiteY2" fmla="*/ 40005 h 103759"/>
              <a:gd name="connsiteX3" fmla="*/ 39878 w 102616"/>
              <a:gd name="connsiteY3" fmla="*/ 103759 h 103759"/>
              <a:gd name="connsiteX4" fmla="*/ 0 w 102616"/>
              <a:gd name="connsiteY4" fmla="*/ 61595 h 10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" h="103759">
                <a:moveTo>
                  <a:pt x="0" y="61595"/>
                </a:moveTo>
                <a:lnTo>
                  <a:pt x="61595" y="0"/>
                </a:lnTo>
                <a:lnTo>
                  <a:pt x="102616" y="40005"/>
                </a:lnTo>
                <a:lnTo>
                  <a:pt x="39878" y="103759"/>
                </a:lnTo>
                <a:lnTo>
                  <a:pt x="0" y="61595"/>
                </a:lnTo>
              </a:path>
            </a:pathLst>
          </a:custGeom>
          <a:solidFill>
            <a:srgbClr val="F7F7DD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6" name="任意多边形: 形状 45"/>
          <p:cNvSpPr/>
          <p:nvPr>
            <p:custDataLst>
              <p:tags r:id="rId2"/>
            </p:custDataLst>
          </p:nvPr>
        </p:nvSpPr>
        <p:spPr>
          <a:xfrm rot="15514456">
            <a:off x="11446510" y="5777230"/>
            <a:ext cx="544830" cy="572135"/>
          </a:xfrm>
          <a:custGeom>
            <a:avLst/>
            <a:gdLst>
              <a:gd name="connsiteX0" fmla="*/ 11430 w 661543"/>
              <a:gd name="connsiteY0" fmla="*/ 181610 h 693928"/>
              <a:gd name="connsiteX1" fmla="*/ 0 w 661543"/>
              <a:gd name="connsiteY1" fmla="*/ 60579 h 693928"/>
              <a:gd name="connsiteX2" fmla="*/ 57404 w 661543"/>
              <a:gd name="connsiteY2" fmla="*/ 0 h 693928"/>
              <a:gd name="connsiteX3" fmla="*/ 168656 w 661543"/>
              <a:gd name="connsiteY3" fmla="*/ 8636 h 693928"/>
              <a:gd name="connsiteX4" fmla="*/ 661543 w 661543"/>
              <a:gd name="connsiteY4" fmla="*/ 445389 h 693928"/>
              <a:gd name="connsiteX5" fmla="*/ 421640 w 661543"/>
              <a:gd name="connsiteY5" fmla="*/ 693928 h 693928"/>
              <a:gd name="connsiteX6" fmla="*/ 11430 w 661543"/>
              <a:gd name="connsiteY6" fmla="*/ 181610 h 69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43" h="693928">
                <a:moveTo>
                  <a:pt x="11430" y="181610"/>
                </a:moveTo>
                <a:lnTo>
                  <a:pt x="0" y="60579"/>
                </a:lnTo>
                <a:lnTo>
                  <a:pt x="57404" y="0"/>
                </a:lnTo>
                <a:lnTo>
                  <a:pt x="168656" y="8636"/>
                </a:lnTo>
                <a:lnTo>
                  <a:pt x="661543" y="445389"/>
                </a:lnTo>
                <a:lnTo>
                  <a:pt x="421640" y="693928"/>
                </a:lnTo>
                <a:lnTo>
                  <a:pt x="11430" y="181610"/>
                </a:lnTo>
              </a:path>
            </a:pathLst>
          </a:custGeom>
          <a:solidFill>
            <a:srgbClr val="D0D0B0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3"/>
            </p:custDataLst>
          </p:nvPr>
        </p:nvSpPr>
        <p:spPr>
          <a:xfrm rot="15514456">
            <a:off x="11766550" y="5728335"/>
            <a:ext cx="221615" cy="227330"/>
          </a:xfrm>
          <a:custGeom>
            <a:avLst/>
            <a:gdLst>
              <a:gd name="connsiteX0" fmla="*/ 269113 w 269113"/>
              <a:gd name="connsiteY0" fmla="*/ 32512 h 275590"/>
              <a:gd name="connsiteX1" fmla="*/ 239903 w 269113"/>
              <a:gd name="connsiteY1" fmla="*/ 0 h 275590"/>
              <a:gd name="connsiteX2" fmla="*/ 0 w 269113"/>
              <a:gd name="connsiteY2" fmla="*/ 243205 h 275590"/>
              <a:gd name="connsiteX3" fmla="*/ 32385 w 269113"/>
              <a:gd name="connsiteY3" fmla="*/ 275590 h 275590"/>
              <a:gd name="connsiteX4" fmla="*/ 269113 w 269113"/>
              <a:gd name="connsiteY4" fmla="*/ 32512 h 27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113" h="275590">
                <a:moveTo>
                  <a:pt x="269113" y="32512"/>
                </a:moveTo>
                <a:lnTo>
                  <a:pt x="239903" y="0"/>
                </a:lnTo>
                <a:lnTo>
                  <a:pt x="0" y="243205"/>
                </a:lnTo>
                <a:lnTo>
                  <a:pt x="32385" y="275590"/>
                </a:lnTo>
                <a:lnTo>
                  <a:pt x="269113" y="32512"/>
                </a:lnTo>
              </a:path>
            </a:pathLst>
          </a:custGeom>
          <a:solidFill>
            <a:srgbClr val="F1F1E1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4"/>
            </p:custDataLst>
          </p:nvPr>
        </p:nvSpPr>
        <p:spPr>
          <a:xfrm rot="15514456">
            <a:off x="11478260" y="6038215"/>
            <a:ext cx="299720" cy="318135"/>
          </a:xfrm>
          <a:custGeom>
            <a:avLst/>
            <a:gdLst>
              <a:gd name="connsiteX0" fmla="*/ 363728 w 363728"/>
              <a:gd name="connsiteY0" fmla="*/ 182626 h 385826"/>
              <a:gd name="connsiteX1" fmla="*/ 171323 w 363728"/>
              <a:gd name="connsiteY1" fmla="*/ 385826 h 385826"/>
              <a:gd name="connsiteX2" fmla="*/ 0 w 363728"/>
              <a:gd name="connsiteY2" fmla="*/ 172974 h 385826"/>
              <a:gd name="connsiteX3" fmla="*/ 161544 w 363728"/>
              <a:gd name="connsiteY3" fmla="*/ 0 h 385826"/>
              <a:gd name="connsiteX4" fmla="*/ 363728 w 363728"/>
              <a:gd name="connsiteY4" fmla="*/ 182626 h 3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728" h="385826">
                <a:moveTo>
                  <a:pt x="363728" y="182626"/>
                </a:moveTo>
                <a:lnTo>
                  <a:pt x="171323" y="385826"/>
                </a:lnTo>
                <a:lnTo>
                  <a:pt x="0" y="172974"/>
                </a:lnTo>
                <a:lnTo>
                  <a:pt x="161544" y="0"/>
                </a:lnTo>
                <a:lnTo>
                  <a:pt x="363728" y="182626"/>
                </a:lnTo>
              </a:path>
            </a:pathLst>
          </a:custGeom>
          <a:solidFill>
            <a:schemeClr val="accent2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9" name="任意多边形: 形状 48"/>
          <p:cNvSpPr/>
          <p:nvPr>
            <p:custDataLst>
              <p:tags r:id="rId5"/>
            </p:custDataLst>
          </p:nvPr>
        </p:nvSpPr>
        <p:spPr>
          <a:xfrm rot="15514456">
            <a:off x="11243310" y="6423025"/>
            <a:ext cx="323215" cy="232410"/>
          </a:xfrm>
          <a:custGeom>
            <a:avLst/>
            <a:gdLst/>
            <a:ahLst/>
            <a:cxnLst/>
            <a:rect l="0" t="0" r="0" b="0"/>
            <a:pathLst>
              <a:path w="392304" h="281941">
                <a:moveTo>
                  <a:pt x="93980" y="68199"/>
                </a:moveTo>
                <a:cubicBezTo>
                  <a:pt x="117475" y="53594"/>
                  <a:pt x="140970" y="76327"/>
                  <a:pt x="119380" y="98933"/>
                </a:cubicBezTo>
                <a:lnTo>
                  <a:pt x="76708" y="143764"/>
                </a:lnTo>
                <a:cubicBezTo>
                  <a:pt x="62357" y="178308"/>
                  <a:pt x="94869" y="198628"/>
                  <a:pt x="117729" y="182626"/>
                </a:cubicBezTo>
                <a:lnTo>
                  <a:pt x="291338" y="16129"/>
                </a:lnTo>
                <a:cubicBezTo>
                  <a:pt x="356616" y="0"/>
                  <a:pt x="392303" y="33909"/>
                  <a:pt x="381508" y="99314"/>
                </a:cubicBezTo>
                <a:cubicBezTo>
                  <a:pt x="372110" y="128778"/>
                  <a:pt x="356616" y="136017"/>
                  <a:pt x="330708" y="163068"/>
                </a:cubicBezTo>
                <a:cubicBezTo>
                  <a:pt x="308229" y="187452"/>
                  <a:pt x="315468" y="204978"/>
                  <a:pt x="332867" y="220345"/>
                </a:cubicBezTo>
                <a:lnTo>
                  <a:pt x="364871" y="252095"/>
                </a:lnTo>
                <a:lnTo>
                  <a:pt x="335026" y="281940"/>
                </a:lnTo>
                <a:lnTo>
                  <a:pt x="292862" y="239014"/>
                </a:lnTo>
                <a:cubicBezTo>
                  <a:pt x="261747" y="206883"/>
                  <a:pt x="271526" y="172847"/>
                  <a:pt x="300482" y="142875"/>
                </a:cubicBezTo>
                <a:lnTo>
                  <a:pt x="341503" y="100711"/>
                </a:lnTo>
                <a:cubicBezTo>
                  <a:pt x="356616" y="73914"/>
                  <a:pt x="338836" y="41529"/>
                  <a:pt x="296164" y="58547"/>
                </a:cubicBezTo>
                <a:lnTo>
                  <a:pt x="149098" y="217424"/>
                </a:lnTo>
                <a:cubicBezTo>
                  <a:pt x="82677" y="262763"/>
                  <a:pt x="0" y="217424"/>
                  <a:pt x="44196" y="1223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6"/>
            </p:custDataLst>
          </p:nvPr>
        </p:nvSpPr>
        <p:spPr>
          <a:xfrm rot="1967152">
            <a:off x="11294745" y="5965825"/>
            <a:ext cx="725170" cy="727075"/>
          </a:xfrm>
          <a:custGeom>
            <a:avLst/>
            <a:gdLst/>
            <a:ahLst/>
            <a:cxnLst/>
            <a:rect l="0" t="0" r="0" b="0"/>
            <a:pathLst>
              <a:path w="1049275" h="1052323">
                <a:moveTo>
                  <a:pt x="993648" y="16510"/>
                </a:moveTo>
                <a:cubicBezTo>
                  <a:pt x="1039622" y="0"/>
                  <a:pt x="1049274" y="26289"/>
                  <a:pt x="1045591" y="68453"/>
                </a:cubicBezTo>
                <a:cubicBezTo>
                  <a:pt x="726059" y="414782"/>
                  <a:pt x="205740" y="1052322"/>
                  <a:pt x="137668" y="1045591"/>
                </a:cubicBezTo>
                <a:cubicBezTo>
                  <a:pt x="119762" y="1046861"/>
                  <a:pt x="81662" y="1002157"/>
                  <a:pt x="63374" y="981456"/>
                </a:cubicBezTo>
                <a:cubicBezTo>
                  <a:pt x="0" y="941832"/>
                  <a:pt x="652653" y="362331"/>
                  <a:pt x="993648" y="1651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2" name="任意多边形: 形状 41"/>
          <p:cNvSpPr/>
          <p:nvPr>
            <p:custDataLst>
              <p:tags r:id="rId7"/>
            </p:custDataLst>
          </p:nvPr>
        </p:nvSpPr>
        <p:spPr>
          <a:xfrm rot="1967152">
            <a:off x="11127105" y="6410960"/>
            <a:ext cx="104775" cy="103505"/>
          </a:xfrm>
          <a:custGeom>
            <a:avLst/>
            <a:gdLst>
              <a:gd name="connsiteX0" fmla="*/ 0 w 151638"/>
              <a:gd name="connsiteY0" fmla="*/ 101219 h 149860"/>
              <a:gd name="connsiteX1" fmla="*/ 46990 w 151638"/>
              <a:gd name="connsiteY1" fmla="*/ 149860 h 149860"/>
              <a:gd name="connsiteX2" fmla="*/ 151638 w 151638"/>
              <a:gd name="connsiteY2" fmla="*/ 46990 h 149860"/>
              <a:gd name="connsiteX3" fmla="*/ 102235 w 151638"/>
              <a:gd name="connsiteY3" fmla="*/ 0 h 149860"/>
              <a:gd name="connsiteX4" fmla="*/ 0 w 151638"/>
              <a:gd name="connsiteY4" fmla="*/ 101219 h 14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" h="149860">
                <a:moveTo>
                  <a:pt x="0" y="101219"/>
                </a:moveTo>
                <a:lnTo>
                  <a:pt x="46990" y="149860"/>
                </a:lnTo>
                <a:lnTo>
                  <a:pt x="151638" y="46990"/>
                </a:lnTo>
                <a:lnTo>
                  <a:pt x="102235" y="0"/>
                </a:lnTo>
                <a:lnTo>
                  <a:pt x="0" y="101219"/>
                </a:lnTo>
              </a:path>
            </a:pathLst>
          </a:custGeom>
          <a:solidFill>
            <a:schemeClr val="lt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8"/>
            </p:custDataLst>
          </p:nvPr>
        </p:nvSpPr>
        <p:spPr>
          <a:xfrm rot="1967152">
            <a:off x="10883900" y="6380480"/>
            <a:ext cx="232410" cy="249555"/>
          </a:xfrm>
          <a:custGeom>
            <a:avLst/>
            <a:gdLst/>
            <a:ahLst/>
            <a:cxnLst/>
            <a:rect l="0" t="0" r="0" b="0"/>
            <a:pathLst>
              <a:path w="336297" h="361189">
                <a:moveTo>
                  <a:pt x="0" y="345567"/>
                </a:moveTo>
                <a:lnTo>
                  <a:pt x="160782" y="46736"/>
                </a:lnTo>
                <a:cubicBezTo>
                  <a:pt x="196723" y="5969"/>
                  <a:pt x="229489" y="0"/>
                  <a:pt x="278003" y="14859"/>
                </a:cubicBezTo>
                <a:lnTo>
                  <a:pt x="324993" y="63500"/>
                </a:lnTo>
                <a:cubicBezTo>
                  <a:pt x="336296" y="118110"/>
                  <a:pt x="331089" y="161290"/>
                  <a:pt x="302260" y="188341"/>
                </a:cubicBezTo>
                <a:lnTo>
                  <a:pt x="17780" y="359283"/>
                </a:lnTo>
                <a:cubicBezTo>
                  <a:pt x="8128" y="361188"/>
                  <a:pt x="1651" y="357378"/>
                  <a:pt x="0" y="34556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charset="0"/>
              <a:ea typeface="幼圆" panose="02010509060101010101" pitchFamily="49" charset="-122"/>
              <a:cs typeface="幼圆" charset="0"/>
            </a:endParaRPr>
          </a:p>
        </p:txBody>
      </p:sp>
      <p:pic>
        <p:nvPicPr>
          <p:cNvPr id="38913" name="图片 8193" descr="W020100818647073832523[1]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00" y="1206499"/>
            <a:ext cx="3863602" cy="565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文本框 8194"/>
          <p:cNvSpPr txBox="1">
            <a:spLocks noChangeArrowheads="1"/>
          </p:cNvSpPr>
          <p:nvPr/>
        </p:nvSpPr>
        <p:spPr bwMode="auto">
          <a:xfrm>
            <a:off x="4480642" y="1206500"/>
            <a:ext cx="5602472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望天门山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唐  李白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天门/中断∥楚江/开，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碧水/东流∥至此/回。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两岸/青山∥相对/出，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孤帆/一片∥日边/来。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endParaRPr lang="zh-CN" altLang="en-US" sz="2800" dirty="0">
              <a:solidFill>
                <a:srgbClr val="000000"/>
              </a:solidFill>
              <a:latin typeface="幼圆" charset="0"/>
              <a:cs typeface="幼圆" charset="0"/>
            </a:endParaRPr>
          </a:p>
          <a:p>
            <a:endParaRPr lang="zh-CN" altLang="en-US" sz="2800" dirty="0">
              <a:solidFill>
                <a:srgbClr val="000000"/>
              </a:solidFill>
              <a:latin typeface="幼圆" charset="0"/>
              <a:cs typeface="幼圆" charset="0"/>
            </a:endParaRPr>
          </a:p>
        </p:txBody>
      </p:sp>
      <p:sp>
        <p:nvSpPr>
          <p:cNvPr id="38915" name="文本框 8195"/>
          <p:cNvSpPr txBox="1">
            <a:spLocks noChangeArrowheads="1"/>
          </p:cNvSpPr>
          <p:nvPr/>
        </p:nvSpPr>
        <p:spPr bwMode="auto">
          <a:xfrm>
            <a:off x="5230829" y="3246954"/>
            <a:ext cx="205104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r>
              <a:rPr lang="zh-CN" altLang="en-US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~~~~</a:t>
            </a:r>
            <a:endParaRPr lang="zh-CN" altLang="en-US" b="1" dirty="0" smtClean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38916" name="文本框 8196"/>
          <p:cNvSpPr txBox="1">
            <a:spLocks noChangeArrowheads="1"/>
          </p:cNvSpPr>
          <p:nvPr/>
        </p:nvSpPr>
        <p:spPr bwMode="auto">
          <a:xfrm>
            <a:off x="7327990" y="3219450"/>
            <a:ext cx="76073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</a:t>
            </a:r>
            <a:r>
              <a:rPr lang="zh-CN" altLang="en-US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~~~~</a:t>
            </a:r>
            <a:endParaRPr lang="zh-CN" altLang="en-US" b="1" dirty="0" smtClean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38917" name="文本框 8197"/>
          <p:cNvSpPr txBox="1">
            <a:spLocks noChangeArrowheads="1"/>
          </p:cNvSpPr>
          <p:nvPr/>
        </p:nvSpPr>
        <p:spPr bwMode="auto">
          <a:xfrm>
            <a:off x="5230829" y="5760006"/>
            <a:ext cx="99187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r>
              <a:rPr lang="zh-CN" altLang="en-US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~~~~</a:t>
            </a:r>
            <a:endParaRPr lang="zh-CN" altLang="en-US" b="1" dirty="0" smtClean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38918" name="文本框 8198"/>
          <p:cNvSpPr txBox="1">
            <a:spLocks noChangeArrowheads="1"/>
          </p:cNvSpPr>
          <p:nvPr/>
        </p:nvSpPr>
        <p:spPr bwMode="auto">
          <a:xfrm>
            <a:off x="7245241" y="5813981"/>
            <a:ext cx="76073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~~~</a:t>
            </a:r>
            <a:endParaRPr lang="zh-CN" altLang="en-US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38919" name="文本框 819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37785" y="1206501"/>
            <a:ext cx="61383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8203" name="流程图: 摘录 820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785176" y="3431620"/>
            <a:ext cx="251883" cy="107950"/>
          </a:xfrm>
          <a:prstGeom prst="flowChartExtract">
            <a:avLst/>
          </a:prstGeom>
          <a:solidFill>
            <a:srgbClr val="0000FF"/>
          </a:solidFill>
          <a:ln w="9525">
            <a:solidFill>
              <a:schemeClr val="dk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8202" name="流程图: 摘录 820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457171" y="3404116"/>
            <a:ext cx="254000" cy="107950"/>
          </a:xfrm>
          <a:prstGeom prst="flowChartExtract">
            <a:avLst/>
          </a:prstGeom>
          <a:solidFill>
            <a:srgbClr val="0000FF"/>
          </a:solidFill>
          <a:ln w="9525">
            <a:solidFill>
              <a:schemeClr val="dk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8211" name="流程图: 摘录 821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85176" y="4315168"/>
            <a:ext cx="251884" cy="107950"/>
          </a:xfrm>
          <a:prstGeom prst="flowChartExtract">
            <a:avLst/>
          </a:prstGeom>
          <a:solidFill>
            <a:srgbClr val="0000FF"/>
          </a:solidFill>
          <a:ln w="9525">
            <a:solidFill>
              <a:schemeClr val="dk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8210" name="流程图: 摘录 820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441611" y="4435132"/>
            <a:ext cx="254000" cy="107950"/>
          </a:xfrm>
          <a:prstGeom prst="flowChartExtract">
            <a:avLst/>
          </a:prstGeom>
          <a:solidFill>
            <a:srgbClr val="0000FF"/>
          </a:solidFill>
          <a:ln w="9525">
            <a:solidFill>
              <a:schemeClr val="dk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8207" name="流程图: 摘录 820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405828" y="5235746"/>
            <a:ext cx="251884" cy="107950"/>
          </a:xfrm>
          <a:prstGeom prst="flowChartExtract">
            <a:avLst/>
          </a:prstGeom>
          <a:solidFill>
            <a:srgbClr val="0000FF"/>
          </a:solidFill>
          <a:ln w="9525">
            <a:solidFill>
              <a:schemeClr val="dk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8204" name="流程图: 摘录 820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411207" y="5949607"/>
            <a:ext cx="254000" cy="107950"/>
          </a:xfrm>
          <a:prstGeom prst="flowChartExtract">
            <a:avLst/>
          </a:prstGeom>
          <a:solidFill>
            <a:srgbClr val="0000FF"/>
          </a:solidFill>
          <a:ln w="9525">
            <a:solidFill>
              <a:schemeClr val="dk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 smtClean="0">
                <a:solidFill>
                  <a:schemeClr val="accent1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阅读诗歌 </a:t>
            </a:r>
            <a:endParaRPr lang="zh-CN" altLang="en-US" sz="2600" b="1" dirty="0" smtClean="0">
              <a:solidFill>
                <a:schemeClr val="accent1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de232520-fcfa-495d-b0ac-b7b3dfd62aa6}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UNIT_PLACING_PICTURE_USER_VIEWPORT" val="{&quot;height&quot;:2360,&quot;width&quot;:7760}"/>
</p:tagLst>
</file>

<file path=ppt/tags/tag229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PLACING_PICTURE_USER_VIEWPORT" val="{&quot;height&quot;:7088.595275590551,&quot;width&quot;:7932.475590551181}"/>
</p:tagLst>
</file>

<file path=ppt/tags/tag231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1.xml><?xml version="1.0" encoding="utf-8"?>
<p:tagLst xmlns:p="http://schemas.openxmlformats.org/presentationml/2006/main">
  <p:tag name="KSO_WM_UNIT_PLACING_PICTURE_USER_VIEWPORT" val="{&quot;height&quot;:4511.859842519685,&quot;width&quot;:3555.75905511811}"/>
</p:tagLst>
</file>

<file path=ppt/tags/tag272.xml><?xml version="1.0" encoding="utf-8"?>
<p:tagLst xmlns:p="http://schemas.openxmlformats.org/presentationml/2006/main">
  <p:tag name="KSO_WM_UNIT_PLACING_PICTURE_USER_VIEWPORT" val="{&quot;height&quot;:2837.988976377953,&quot;width&quot;:3175.844094488189}"/>
</p:tagLst>
</file>

<file path=ppt/tags/tag273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6.xml><?xml version="1.0" encoding="utf-8"?>
<p:tagLst xmlns:p="http://schemas.openxmlformats.org/presentationml/2006/main">
  <p:tag name="KSO_WM_UNIT_PLACING_PICTURE_USER_VIEWPORT" val="{&quot;height&quot;:2837.988976377953,&quot;width&quot;:3175.844094488189}"/>
</p:tagLst>
</file>

<file path=ppt/tags/tag287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4.xml><?xml version="1.0" encoding="utf-8"?>
<p:tagLst xmlns:p="http://schemas.openxmlformats.org/presentationml/2006/main">
  <p:tag name="KSO_WM_UNIT_LINE_FORE_SCHEMECOLOR_INDEX_BRIGHTNESS" val="0"/>
  <p:tag name="KSO_WM_UNIT_LINE_FORE_SCHEMECOLOR_INDEX" val="10"/>
  <p:tag name="KSO_WM_UNIT_LINE_FILL_TYPE" val="2"/>
</p:tagLst>
</file>

<file path=ppt/tags/tag325.xml><?xml version="1.0" encoding="utf-8"?>
<p:tagLst xmlns:p="http://schemas.openxmlformats.org/presentationml/2006/main">
  <p:tag name="KSO_WM_UNIT_LINE_FORE_SCHEMECOLOR_INDEX_BRIGHTNESS" val="0"/>
  <p:tag name="KSO_WM_UNIT_LINE_FORE_SCHEMECOLOR_INDEX" val="10"/>
  <p:tag name="KSO_WM_UNIT_LINE_FILL_TYPE" val="2"/>
</p:tagLst>
</file>

<file path=ppt/tags/tag326.xml><?xml version="1.0" encoding="utf-8"?>
<p:tagLst xmlns:p="http://schemas.openxmlformats.org/presentationml/2006/main">
  <p:tag name="KSO_WM_UNIT_PLACING_PICTURE_USER_VIEWPORT" val="{&quot;height&quot;:2837.988976377953,&quot;width&quot;:3175.844094488189}"/>
</p:tagLst>
</file>

<file path=ppt/tags/tag327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8.xml><?xml version="1.0" encoding="utf-8"?>
<p:tagLst xmlns:p="http://schemas.openxmlformats.org/presentationml/2006/main">
  <p:tag name="KSO_WM_UNIT_FILL_FORE_SCHEMECOLOR_INDEX_1_BRIGHTNESS" val="0.1"/>
  <p:tag name="KSO_WM_UNIT_FILL_FORE_SCHEMECOLOR_INDEX_1" val="9"/>
  <p:tag name="KSO_WM_UNIT_FILL_FORE_SCHEMECOLOR_INDEX_1_POS" val="0"/>
  <p:tag name="KSO_WM_UNIT_FILL_FORE_SCHEMECOLOR_INDEX_1_TRANS" val="0"/>
  <p:tag name="KSO_WM_UNIT_FILL_FORE_SCHEMECOLOR_INDEX_2_BRIGHTNESS" val="0.05"/>
  <p:tag name="KSO_WM_UNIT_FILL_FORE_SCHEMECOLOR_INDEX_2" val="9"/>
  <p:tag name="KSO_WM_UNIT_FILL_FORE_SCHEMECOLOR_INDEX_2_POS" val="0.5"/>
  <p:tag name="KSO_WM_UNIT_FILL_FORE_SCHEMECOLOR_INDEX_2_TRANS" val="0"/>
  <p:tag name="KSO_WM_UNIT_FILL_FORE_SCHEMECOLOR_INDEX_3_BRIGHTNESS" val="0.05"/>
  <p:tag name="KSO_WM_UNIT_FILL_FORE_SCHEMECOLOR_INDEX_3" val="9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9"/>
  <p:tag name="KSO_WM_UNIT_LINE_FILL_TYPE" val="2"/>
</p:tagLst>
</file>

<file path=ppt/tags/tag339.xml><?xml version="1.0" encoding="utf-8"?>
<p:tagLst xmlns:p="http://schemas.openxmlformats.org/presentationml/2006/main">
  <p:tag name="KSO_WM_UNIT_FILL_FORE_SCHEMECOLOR_INDEX_1_BRIGHTNESS" val="0.1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05"/>
  <p:tag name="KSO_WM_UNIT_FILL_FORE_SCHEMECOLOR_INDEX_2" val="7"/>
  <p:tag name="KSO_WM_UNIT_FILL_FORE_SCHEMECOLOR_INDEX_2_POS" val="0.5"/>
  <p:tag name="KSO_WM_UNIT_FILL_FORE_SCHEMECOLOR_INDEX_2_TRANS" val="0"/>
  <p:tag name="KSO_WM_UNIT_FILL_FORE_SCHEMECOLOR_INDEX_3_BRIGHTNESS" val="0.05"/>
  <p:tag name="KSO_WM_UNIT_FILL_FORE_SCHEMECOLOR_INDEX_3" val="7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7"/>
  <p:tag name="KSO_WM_UNIT_LINE_FILL_TYPE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1.xml><?xml version="1.0" encoding="utf-8"?>
<p:tagLst xmlns:p="http://schemas.openxmlformats.org/presentationml/2006/main">
  <p:tag name="KSO_WM_UNIT_PLACING_PICTURE_USER_VIEWPORT" val="{&quot;height&quot;:6139.1259842519685,&quot;width&quot;:8178.229921259843}"/>
</p:tagLst>
</file>

<file path=ppt/tags/tag342.xml><?xml version="1.0" encoding="utf-8"?>
<p:tagLst xmlns:p="http://schemas.openxmlformats.org/presentationml/2006/main">
  <p:tag name="KSO_WM_UNIT_PLACING_PICTURE_USER_VIEWPORT" val="{&quot;height&quot;:2837.988976377953,&quot;width&quot;:3175.844094488189}"/>
</p:tagLst>
</file>

<file path=ppt/tags/tag343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de232520-fcfa-495d-b0ac-b7b3dfd62aa6}"/>
  <p:tag name="KSO_WM_UNIT_TYPE" val="i"/>
</p:tagLst>
</file>

<file path=ppt/tags/tag3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2.xml><?xml version="1.0" encoding="utf-8"?>
<p:tagLst xmlns:p="http://schemas.openxmlformats.org/presentationml/2006/main">
  <p:tag name="KSO_WM_UNIT_LINE_FORE_SCHEMECOLOR_INDEX_BRIGHTNESS" val="0"/>
  <p:tag name="KSO_WM_UNIT_LINE_FORE_SCHEMECOLOR_INDEX" val="10"/>
  <p:tag name="KSO_WM_UNIT_LINE_FILL_TYPE" val="2"/>
</p:tagLst>
</file>

<file path=ppt/tags/tag393.xml><?xml version="1.0" encoding="utf-8"?>
<p:tagLst xmlns:p="http://schemas.openxmlformats.org/presentationml/2006/main">
  <p:tag name="KSO_WM_UNIT_PLACING_PICTURE_USER_VIEWPORT" val="{&quot;height&quot;:6640,&quot;width&quot;:6500}"/>
</p:tagLst>
</file>

<file path=ppt/tags/tag394.xml><?xml version="1.0" encoding="utf-8"?>
<p:tagLst xmlns:p="http://schemas.openxmlformats.org/presentationml/2006/main">
  <p:tag name="KSO_WM_UNIT_PLACING_PICTURE_USER_VIEWPORT" val="{&quot;height&quot;:2837.988976377953,&quot;width&quot;:3175.844094488189}"/>
</p:tagLst>
</file>

<file path=ppt/tags/tag395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de232520-fcfa-495d-b0ac-b7b3dfd62aa6}"/>
  <p:tag name="KSO_WM_UNIT_TYPE" val="i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de232520-fcfa-495d-b0ac-b7b3dfd62aa6}"/>
  <p:tag name="KSO_WM_UNIT_TYPE" val="i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de232520-fcfa-495d-b0ac-b7b3dfd62aa6}"/>
  <p:tag name="KSO_WM_UNIT_TYPE" val="i"/>
</p:tagLst>
</file>

<file path=ppt/tags/tag4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2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8.xml><?xml version="1.0" encoding="utf-8"?>
<p:tagLst xmlns:p="http://schemas.openxmlformats.org/presentationml/2006/main">
  <p:tag name="KSO_WM_UNIT_PLACING_PICTURE_USER_VIEWPORT" val="{&quot;height&quot;:2837.988976377953,&quot;width&quot;:3175.844094488189}"/>
</p:tagLst>
</file>

<file path=ppt/tags/tag429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432.xml><?xml version="1.0" encoding="utf-8"?>
<p:tagLst xmlns:p="http://schemas.openxmlformats.org/presentationml/2006/main">
  <p:tag name="KSO_WM_UNIT_PLACING_PICTURE_USER_VIEWPORT" val="{&quot;height&quot;:4120.28188976378,&quot;width&quot;:4610.790551181102}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25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VALUE" val="8"/>
  <p:tag name="KSO_WM_UNIT_TYPE" val="a"/>
  <p:tag name="KSO_WM_UNIT_INDEX" val="1"/>
  <p:tag name="KSO_WM_UNIT_PRESET_TEXT" val="谢谢观看"/>
</p:tagLst>
</file>

<file path=ppt/tags/tag434.xml><?xml version="1.0" encoding="utf-8"?>
<p:tagLst xmlns:p="http://schemas.openxmlformats.org/presentationml/2006/main">
  <p:tag name="KSO_WM_SLIDE_ID" val="custom20205259_25"/>
  <p:tag name="KSO_WM_TEMPLATE_SUBCATEGORY" val="0"/>
  <p:tag name="KSO_WM_TEMPLATE_MASTER_TYPE" val="1"/>
  <p:tag name="KSO_WM_TEMPLATE_COLOR_TYPE" val="1"/>
  <p:tag name="KSO_WM_SLIDE_ITEM_CNT" val="0"/>
  <p:tag name="KSO_WM_SLIDE_INDEX" val="25"/>
  <p:tag name="KSO_WM_TAG_VERSION" val="1.0"/>
  <p:tag name="KSO_WM_BEAUTIFY_FLAG" val="#wm#"/>
  <p:tag name="KSO_WM_TEMPLATE_CATEGORY" val="custom"/>
  <p:tag name="KSO_WM_TEMPLATE_INDEX" val="20205259"/>
  <p:tag name="KSO_WM_SLIDE_TYPE" val="endPage"/>
  <p:tag name="KSO_WM_SLIDE_SUBTYPE" val="pureTxt"/>
  <p:tag name="KSO_WM_SLIDE_LAYOUT" val="a_b"/>
  <p:tag name="KSO_WM_SLIDE_LAYOUT_CNT" val="1_1"/>
</p:tagLst>
</file>

<file path=ppt/tags/tag435.xml><?xml version="1.0" encoding="utf-8"?>
<p:tagLst xmlns:p="http://schemas.openxmlformats.org/presentationml/2006/main">
  <p:tag name="COMMONDATA" val="eyJoZGlkIjoiZWE3NjZlYjJkMjNiZjRmNDUwNDg2MDIyMjNiOTJhMjAifQ==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2_Office 主题​​">
  <a:themeElements>
    <a:clrScheme name="022421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1619</Words>
  <Application>WPS 演示</Application>
  <PresentationFormat>自定义</PresentationFormat>
  <Paragraphs>185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幼圆</vt:lpstr>
      <vt:lpstr>汉仪乐喵体W</vt:lpstr>
      <vt:lpstr>Arial</vt:lpstr>
      <vt:lpstr>黑体</vt:lpstr>
      <vt:lpstr>幼圆</vt:lpstr>
      <vt:lpstr>Wingdings</vt:lpstr>
      <vt:lpstr>Calibri</vt:lpstr>
      <vt:lpstr>等线 Light</vt:lpstr>
      <vt:lpstr>等线</vt:lpstr>
      <vt:lpstr>Arial Unicode MS</vt:lpstr>
      <vt:lpstr>3_Office 主题​​</vt:lpstr>
      <vt:lpstr>1_Office 主题​​</vt:lpstr>
      <vt:lpstr>12_Office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万润仪器贸易公司</cp:lastModifiedBy>
  <cp:revision>45</cp:revision>
  <dcterms:created xsi:type="dcterms:W3CDTF">2020-06-05T01:16:00Z</dcterms:created>
  <dcterms:modified xsi:type="dcterms:W3CDTF">2022-05-28T02:54:22Z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5CF26708D75A4BEAA4E99A8DF3FE61D2</vt:lpwstr>
  </property>
</Properties>
</file>